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534400" cy="5632311"/>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Common Mistakes With Machine Learning </a:t>
            </a:r>
            <a:r>
              <a:rPr lang="en-US" dirty="0" smtClean="0">
                <a:solidFill>
                  <a:srgbClr val="FF0000"/>
                </a:solidFill>
                <a:latin typeface="Times New Roman" pitchFamily="18" charset="0"/>
                <a:cs typeface="Times New Roman" pitchFamily="18" charset="0"/>
              </a:rPr>
              <a:t>Models</a:t>
            </a:r>
          </a:p>
          <a:p>
            <a:pPr algn="just">
              <a:lnSpc>
                <a:spcPct val="200000"/>
              </a:lnSpc>
              <a:buFont typeface="Wingdings" pitchFamily="2" charset="2"/>
              <a:buChar char="ü"/>
            </a:pPr>
            <a:r>
              <a:rPr lang="en-US" dirty="0" smtClean="0">
                <a:latin typeface="Times New Roman" pitchFamily="18" charset="0"/>
                <a:cs typeface="Times New Roman" pitchFamily="18" charset="0"/>
              </a:rPr>
              <a:t>The ultimate goal of any predictive model is to make accurate predictions about unseen data. A good model should first extrapolate patterns from your training data to correctly predict outcomes with reasonable accuracy, then, it should be able to generalize, applying what it has learned to make reasonably accurate predictions on new data.</a:t>
            </a:r>
          </a:p>
          <a:p>
            <a:pPr algn="just">
              <a:lnSpc>
                <a:spcPct val="200000"/>
              </a:lnSpc>
              <a:buFont typeface="Wingdings" pitchFamily="2" charset="2"/>
              <a:buChar char="ü"/>
            </a:pPr>
            <a:r>
              <a:rPr lang="en-US" dirty="0" smtClean="0">
                <a:latin typeface="Times New Roman" pitchFamily="18" charset="0"/>
                <a:cs typeface="Times New Roman" pitchFamily="18" charset="0"/>
              </a:rPr>
              <a:t>Selection of the correct data is critical to the success of your model. If the data that you select is unrelated to the model or is inherently random, then no amount of tweaking will improve your model’s ability to generalize.</a:t>
            </a:r>
          </a:p>
          <a:p>
            <a:pPr algn="just">
              <a:lnSpc>
                <a:spcPct val="200000"/>
              </a:lnSpc>
            </a:pPr>
            <a:r>
              <a:rPr lang="en-US" dirty="0" smtClean="0">
                <a:latin typeface="Times New Roman" pitchFamily="18" charset="0"/>
                <a:cs typeface="Times New Roman" pitchFamily="18" charset="0"/>
              </a:rPr>
              <a:t>However, even if your data fits the problem at hand, the ability of predictive models to generalize is still susceptible to</a:t>
            </a:r>
            <a:r>
              <a:rPr lang="en-US" dirty="0" smtClean="0">
                <a:solidFill>
                  <a:srgbClr val="FF0000"/>
                </a:solidFill>
                <a:latin typeface="Times New Roman" pitchFamily="18" charset="0"/>
                <a:cs typeface="Times New Roman" pitchFamily="18" charset="0"/>
              </a:rPr>
              <a:t> two problems: </a:t>
            </a:r>
            <a:r>
              <a:rPr lang="en-US" dirty="0" err="1" smtClean="0">
                <a:solidFill>
                  <a:srgbClr val="FF0000"/>
                </a:solidFill>
                <a:latin typeface="Times New Roman" pitchFamily="18" charset="0"/>
                <a:cs typeface="Times New Roman" pitchFamily="18" charset="0"/>
              </a:rPr>
              <a:t>underfitting</a:t>
            </a:r>
            <a:r>
              <a:rPr lang="en-US" dirty="0" smtClean="0">
                <a:solidFill>
                  <a:srgbClr val="FF0000"/>
                </a:solidFill>
                <a:latin typeface="Times New Roman" pitchFamily="18" charset="0"/>
                <a:cs typeface="Times New Roman" pitchFamily="18" charset="0"/>
              </a:rPr>
              <a:t> and </a:t>
            </a:r>
            <a:r>
              <a:rPr lang="en-US" dirty="0" err="1" smtClean="0">
                <a:solidFill>
                  <a:srgbClr val="FF0000"/>
                </a:solidFill>
                <a:latin typeface="Times New Roman" pitchFamily="18" charset="0"/>
                <a:cs typeface="Times New Roman" pitchFamily="18" charset="0"/>
              </a:rPr>
              <a:t>overfitting</a:t>
            </a:r>
            <a:r>
              <a:rPr lang="en-US" dirty="0" smtClean="0">
                <a:solidFill>
                  <a:srgbClr val="FF0000"/>
                </a:solidFill>
                <a:latin typeface="Times New Roman" pitchFamily="18" charset="0"/>
                <a:cs typeface="Times New Roman" pitchFamily="18" charset="0"/>
              </a:rPr>
              <a:t>.</a:t>
            </a:r>
            <a:endParaRPr lang="en-US" dirty="0" smtClean="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534400" cy="5078313"/>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Common Mistakes With Machine Learning Models</a:t>
            </a:r>
          </a:p>
          <a:p>
            <a:pPr algn="just">
              <a:lnSpc>
                <a:spcPct val="200000"/>
              </a:lnSpc>
            </a:pPr>
            <a:r>
              <a:rPr lang="en-US" b="1" dirty="0" err="1" smtClean="0">
                <a:latin typeface="Times New Roman" pitchFamily="18" charset="0"/>
                <a:cs typeface="Times New Roman" pitchFamily="18" charset="0"/>
              </a:rPr>
              <a:t>Underfitting</a:t>
            </a:r>
            <a:endParaRPr lang="en-US" b="1" dirty="0" smtClean="0">
              <a:latin typeface="Times New Roman" pitchFamily="18" charset="0"/>
              <a:cs typeface="Times New Roman" pitchFamily="18" charset="0"/>
            </a:endParaRPr>
          </a:p>
          <a:p>
            <a:pPr algn="just">
              <a:lnSpc>
                <a:spcPct val="200000"/>
              </a:lnSpc>
            </a:pPr>
            <a:r>
              <a:rPr lang="en-US" dirty="0" err="1" smtClean="0">
                <a:latin typeface="Times New Roman" pitchFamily="18" charset="0"/>
                <a:cs typeface="Times New Roman" pitchFamily="18" charset="0"/>
              </a:rPr>
              <a:t>Underfitting</a:t>
            </a:r>
            <a:r>
              <a:rPr lang="en-US" dirty="0" smtClean="0">
                <a:latin typeface="Times New Roman" pitchFamily="18" charset="0"/>
                <a:cs typeface="Times New Roman" pitchFamily="18" charset="0"/>
              </a:rPr>
              <a:t> occurs when your model is </a:t>
            </a:r>
            <a:r>
              <a:rPr lang="en-US" dirty="0" smtClean="0">
                <a:solidFill>
                  <a:srgbClr val="FF0000"/>
                </a:solidFill>
                <a:latin typeface="Times New Roman" pitchFamily="18" charset="0"/>
                <a:cs typeface="Times New Roman" pitchFamily="18" charset="0"/>
              </a:rPr>
              <a:t>too simple to capture </a:t>
            </a:r>
            <a:r>
              <a:rPr lang="en-US" dirty="0" smtClean="0">
                <a:solidFill>
                  <a:srgbClr val="FF0000"/>
                </a:solidFill>
                <a:latin typeface="Times New Roman" pitchFamily="18" charset="0"/>
                <a:cs typeface="Times New Roman" pitchFamily="18" charset="0"/>
              </a:rPr>
              <a:t>the complexities </a:t>
            </a:r>
            <a:r>
              <a:rPr lang="en-US" dirty="0" smtClean="0">
                <a:solidFill>
                  <a:srgbClr val="FF0000"/>
                </a:solidFill>
                <a:latin typeface="Times New Roman" pitchFamily="18" charset="0"/>
                <a:cs typeface="Times New Roman" pitchFamily="18" charset="0"/>
              </a:rPr>
              <a:t>of your underlying data. </a:t>
            </a:r>
            <a:endParaRPr lang="en-US" dirty="0" smtClean="0">
              <a:solidFill>
                <a:srgbClr val="FF0000"/>
              </a:solidFill>
              <a:latin typeface="Times New Roman" pitchFamily="18" charset="0"/>
              <a:cs typeface="Times New Roman" pitchFamily="18" charset="0"/>
            </a:endParaRPr>
          </a:p>
          <a:p>
            <a:pPr algn="just">
              <a:lnSpc>
                <a:spcPct val="200000"/>
              </a:lnSpc>
            </a:pPr>
            <a:r>
              <a:rPr lang="en-US" dirty="0" smtClean="0">
                <a:latin typeface="Times New Roman" pitchFamily="18" charset="0"/>
                <a:cs typeface="Times New Roman" pitchFamily="18" charset="0"/>
              </a:rPr>
              <a:t>Let’s </a:t>
            </a:r>
            <a:r>
              <a:rPr lang="en-US" dirty="0" smtClean="0">
                <a:latin typeface="Times New Roman" pitchFamily="18" charset="0"/>
                <a:cs typeface="Times New Roman" pitchFamily="18" charset="0"/>
              </a:rPr>
              <a:t>say that you want to sell </a:t>
            </a:r>
            <a:r>
              <a:rPr lang="en-US" dirty="0" smtClean="0">
                <a:latin typeface="Times New Roman" pitchFamily="18" charset="0"/>
                <a:cs typeface="Times New Roman" pitchFamily="18" charset="0"/>
              </a:rPr>
              <a:t>your house</a:t>
            </a:r>
            <a:r>
              <a:rPr lang="en-US" dirty="0" smtClean="0">
                <a:latin typeface="Times New Roman" pitchFamily="18" charset="0"/>
                <a:cs typeface="Times New Roman" pitchFamily="18" charset="0"/>
              </a:rPr>
              <a:t>, and you want to build a model to determine the appropriate </a:t>
            </a:r>
            <a:r>
              <a:rPr lang="en-US" dirty="0" smtClean="0">
                <a:latin typeface="Times New Roman" pitchFamily="18" charset="0"/>
                <a:cs typeface="Times New Roman" pitchFamily="18" charset="0"/>
              </a:rPr>
              <a:t>market price </a:t>
            </a:r>
            <a:r>
              <a:rPr lang="en-US" dirty="0" smtClean="0">
                <a:latin typeface="Times New Roman" pitchFamily="18" charset="0"/>
                <a:cs typeface="Times New Roman" pitchFamily="18" charset="0"/>
              </a:rPr>
              <a:t>by using data about other home sales in your neighborhood. If you </a:t>
            </a:r>
            <a:r>
              <a:rPr lang="en-US" dirty="0" smtClean="0">
                <a:latin typeface="Times New Roman" pitchFamily="18" charset="0"/>
                <a:cs typeface="Times New Roman" pitchFamily="18" charset="0"/>
              </a:rPr>
              <a:t>tell the </a:t>
            </a:r>
            <a:r>
              <a:rPr lang="en-US" dirty="0" smtClean="0">
                <a:latin typeface="Times New Roman" pitchFamily="18" charset="0"/>
                <a:cs typeface="Times New Roman" pitchFamily="18" charset="0"/>
              </a:rPr>
              <a:t>model to only consider the location of property and ignore </a:t>
            </a:r>
            <a:r>
              <a:rPr lang="en-US" dirty="0" smtClean="0">
                <a:latin typeface="Times New Roman" pitchFamily="18" charset="0"/>
                <a:cs typeface="Times New Roman" pitchFamily="18" charset="0"/>
              </a:rPr>
              <a:t>other attributes</a:t>
            </a:r>
            <a:r>
              <a:rPr lang="en-US" dirty="0" smtClean="0">
                <a:latin typeface="Times New Roman" pitchFamily="18" charset="0"/>
                <a:cs typeface="Times New Roman" pitchFamily="18" charset="0"/>
              </a:rPr>
              <a:t>, like square footage or included amenities, then its </a:t>
            </a:r>
            <a:r>
              <a:rPr lang="en-US" dirty="0" smtClean="0">
                <a:latin typeface="Times New Roman" pitchFamily="18" charset="0"/>
                <a:cs typeface="Times New Roman" pitchFamily="18" charset="0"/>
              </a:rPr>
              <a:t>predictions won’t </a:t>
            </a:r>
            <a:r>
              <a:rPr lang="en-US" dirty="0" smtClean="0">
                <a:latin typeface="Times New Roman" pitchFamily="18" charset="0"/>
                <a:cs typeface="Times New Roman" pitchFamily="18" charset="0"/>
              </a:rPr>
              <a:t>reflect the true relationship between houses and their prices, even </a:t>
            </a:r>
            <a:r>
              <a:rPr lang="en-US" dirty="0" smtClean="0">
                <a:latin typeface="Times New Roman" pitchFamily="18" charset="0"/>
                <a:cs typeface="Times New Roman" pitchFamily="18" charset="0"/>
              </a:rPr>
              <a:t>if you </a:t>
            </a:r>
            <a:r>
              <a:rPr lang="en-US" dirty="0" smtClean="0">
                <a:latin typeface="Times New Roman" pitchFamily="18" charset="0"/>
                <a:cs typeface="Times New Roman" pitchFamily="18" charset="0"/>
              </a:rPr>
              <a:t>had given it an accurate dataset for training</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534400" cy="5632311"/>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Common Mistakes With Machine Learning Models</a:t>
            </a:r>
          </a:p>
          <a:p>
            <a:pPr algn="just">
              <a:lnSpc>
                <a:spcPct val="200000"/>
              </a:lnSpc>
            </a:pPr>
            <a:r>
              <a:rPr lang="en-US" b="1" dirty="0" err="1" smtClean="0">
                <a:latin typeface="Times New Roman" pitchFamily="18" charset="0"/>
                <a:cs typeface="Times New Roman" pitchFamily="18" charset="0"/>
              </a:rPr>
              <a:t>Overfitting</a:t>
            </a:r>
            <a:endParaRPr lang="en-US" b="1" dirty="0" smtClean="0">
              <a:latin typeface="Times New Roman" pitchFamily="18" charset="0"/>
              <a:cs typeface="Times New Roman" pitchFamily="18" charset="0"/>
            </a:endParaRPr>
          </a:p>
          <a:p>
            <a:pPr algn="just">
              <a:lnSpc>
                <a:spcPct val="200000"/>
              </a:lnSpc>
              <a:buFont typeface="Wingdings" pitchFamily="2" charset="2"/>
              <a:buChar char="ü"/>
            </a:pPr>
            <a:r>
              <a:rPr lang="en-US" dirty="0" err="1" smtClean="0">
                <a:latin typeface="Times New Roman" pitchFamily="18" charset="0"/>
                <a:cs typeface="Times New Roman" pitchFamily="18" charset="0"/>
              </a:rPr>
              <a:t>Overfitting</a:t>
            </a:r>
            <a:r>
              <a:rPr lang="en-US" dirty="0" smtClean="0">
                <a:latin typeface="Times New Roman" pitchFamily="18" charset="0"/>
                <a:cs typeface="Times New Roman" pitchFamily="18" charset="0"/>
              </a:rPr>
              <a:t> occurs when your model </a:t>
            </a:r>
            <a:r>
              <a:rPr lang="en-US" dirty="0" smtClean="0">
                <a:solidFill>
                  <a:srgbClr val="FF0000"/>
                </a:solidFill>
                <a:latin typeface="Times New Roman" pitchFamily="18" charset="0"/>
                <a:cs typeface="Times New Roman" pitchFamily="18" charset="0"/>
              </a:rPr>
              <a:t>does not generalize well outside </a:t>
            </a:r>
            <a:r>
              <a:rPr lang="en-US" dirty="0" smtClean="0">
                <a:solidFill>
                  <a:srgbClr val="FF0000"/>
                </a:solidFill>
                <a:latin typeface="Times New Roman" pitchFamily="18" charset="0"/>
                <a:cs typeface="Times New Roman" pitchFamily="18" charset="0"/>
              </a:rPr>
              <a:t>of your </a:t>
            </a:r>
            <a:r>
              <a:rPr lang="en-US" dirty="0" smtClean="0">
                <a:solidFill>
                  <a:srgbClr val="FF0000"/>
                </a:solidFill>
                <a:latin typeface="Times New Roman" pitchFamily="18" charset="0"/>
                <a:cs typeface="Times New Roman" pitchFamily="18" charset="0"/>
              </a:rPr>
              <a:t>training data. </a:t>
            </a:r>
            <a:endParaRPr lang="en-US" dirty="0" smtClean="0">
              <a:solidFill>
                <a:srgbClr val="FF0000"/>
              </a:solidFill>
              <a:latin typeface="Times New Roman" pitchFamily="18" charset="0"/>
              <a:cs typeface="Times New Roman" pitchFamily="18" charset="0"/>
            </a:endParaRPr>
          </a:p>
          <a:p>
            <a:pPr algn="just">
              <a:lnSpc>
                <a:spcPct val="200000"/>
              </a:lnSpc>
              <a:buFont typeface="Wingdings" pitchFamily="2" charset="2"/>
              <a:buChar char="ü"/>
            </a:pPr>
            <a:r>
              <a:rPr lang="en-US" dirty="0" smtClean="0">
                <a:latin typeface="Times New Roman" pitchFamily="18" charset="0"/>
                <a:cs typeface="Times New Roman" pitchFamily="18" charset="0"/>
              </a:rPr>
              <a:t>Let’s </a:t>
            </a:r>
            <a:r>
              <a:rPr lang="en-US" dirty="0" smtClean="0">
                <a:latin typeface="Times New Roman" pitchFamily="18" charset="0"/>
                <a:cs typeface="Times New Roman" pitchFamily="18" charset="0"/>
              </a:rPr>
              <a:t>say that new home buyers moving to your </a:t>
            </a:r>
            <a:r>
              <a:rPr lang="en-US" dirty="0" smtClean="0">
                <a:latin typeface="Times New Roman" pitchFamily="18" charset="0"/>
                <a:cs typeface="Times New Roman" pitchFamily="18" charset="0"/>
              </a:rPr>
              <a:t>city really </a:t>
            </a:r>
            <a:r>
              <a:rPr lang="en-US" dirty="0" smtClean="0">
                <a:latin typeface="Times New Roman" pitchFamily="18" charset="0"/>
                <a:cs typeface="Times New Roman" pitchFamily="18" charset="0"/>
              </a:rPr>
              <a:t>value proximity to organic, family-owned grocery stores, and </a:t>
            </a:r>
            <a:r>
              <a:rPr lang="en-US" dirty="0" smtClean="0">
                <a:latin typeface="Times New Roman" pitchFamily="18" charset="0"/>
                <a:cs typeface="Times New Roman" pitchFamily="18" charset="0"/>
              </a:rPr>
              <a:t>your house </a:t>
            </a:r>
            <a:r>
              <a:rPr lang="en-US" dirty="0" smtClean="0">
                <a:latin typeface="Times New Roman" pitchFamily="18" charset="0"/>
                <a:cs typeface="Times New Roman" pitchFamily="18" charset="0"/>
              </a:rPr>
              <a:t>happens to be right next to one. If you factor in distance from </a:t>
            </a:r>
            <a:r>
              <a:rPr lang="en-US" dirty="0" smtClean="0">
                <a:latin typeface="Times New Roman" pitchFamily="18" charset="0"/>
                <a:cs typeface="Times New Roman" pitchFamily="18" charset="0"/>
              </a:rPr>
              <a:t>these specific </a:t>
            </a:r>
            <a:r>
              <a:rPr lang="en-US" dirty="0" smtClean="0">
                <a:latin typeface="Times New Roman" pitchFamily="18" charset="0"/>
                <a:cs typeface="Times New Roman" pitchFamily="18" charset="0"/>
              </a:rPr>
              <a:t>stores into your pricing model, then you may be able to </a:t>
            </a:r>
            <a:r>
              <a:rPr lang="en-US" dirty="0" smtClean="0">
                <a:latin typeface="Times New Roman" pitchFamily="18" charset="0"/>
                <a:cs typeface="Times New Roman" pitchFamily="18" charset="0"/>
              </a:rPr>
              <a:t>predict nearby </a:t>
            </a:r>
            <a:r>
              <a:rPr lang="en-US" dirty="0" smtClean="0">
                <a:latin typeface="Times New Roman" pitchFamily="18" charset="0"/>
                <a:cs typeface="Times New Roman" pitchFamily="18" charset="0"/>
              </a:rPr>
              <a:t>home prices in your training data with extreme accuracy. However</a:t>
            </a:r>
            <a:r>
              <a:rPr lang="en-US" dirty="0" smtClean="0">
                <a:latin typeface="Times New Roman" pitchFamily="18" charset="0"/>
                <a:cs typeface="Times New Roman" pitchFamily="18" charset="0"/>
              </a:rPr>
              <a:t>, your </a:t>
            </a:r>
            <a:r>
              <a:rPr lang="en-US" dirty="0" smtClean="0">
                <a:latin typeface="Times New Roman" pitchFamily="18" charset="0"/>
                <a:cs typeface="Times New Roman" pitchFamily="18" charset="0"/>
              </a:rPr>
              <a:t>model will probably perform very poorly when trying to </a:t>
            </a:r>
            <a:r>
              <a:rPr lang="en-US" dirty="0" smtClean="0">
                <a:latin typeface="Times New Roman" pitchFamily="18" charset="0"/>
                <a:cs typeface="Times New Roman" pitchFamily="18" charset="0"/>
              </a:rPr>
              <a:t>predict housing </a:t>
            </a:r>
            <a:r>
              <a:rPr lang="en-US" dirty="0" smtClean="0">
                <a:latin typeface="Times New Roman" pitchFamily="18" charset="0"/>
                <a:cs typeface="Times New Roman" pitchFamily="18" charset="0"/>
              </a:rPr>
              <a:t>prices in other locations where buyer values differ</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534400" cy="3416320"/>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Common Mistakes With Machine Learning Models</a:t>
            </a:r>
          </a:p>
          <a:p>
            <a:pPr algn="just">
              <a:lnSpc>
                <a:spcPct val="200000"/>
              </a:lnSpc>
            </a:pP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lnSpc>
                <a:spcPct val="200000"/>
              </a:lnSpc>
            </a:pPr>
            <a:r>
              <a:rPr lang="en-US" dirty="0" smtClean="0">
                <a:latin typeface="Times New Roman" pitchFamily="18" charset="0"/>
                <a:cs typeface="Times New Roman" pitchFamily="18" charset="0"/>
              </a:rPr>
              <a:t>Overcoming problems with </a:t>
            </a:r>
            <a:r>
              <a:rPr lang="en-US" dirty="0" err="1" smtClean="0">
                <a:latin typeface="Times New Roman" pitchFamily="18" charset="0"/>
                <a:cs typeface="Times New Roman" pitchFamily="18" charset="0"/>
              </a:rPr>
              <a:t>underfitting</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overfitting</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require </a:t>
            </a:r>
            <a:r>
              <a:rPr lang="en-US" dirty="0" smtClean="0">
                <a:solidFill>
                  <a:srgbClr val="FF0000"/>
                </a:solidFill>
                <a:latin typeface="Times New Roman" pitchFamily="18" charset="0"/>
                <a:cs typeface="Times New Roman" pitchFamily="18" charset="0"/>
              </a:rPr>
              <a:t>careful examination </a:t>
            </a:r>
            <a:r>
              <a:rPr lang="en-US" dirty="0" smtClean="0">
                <a:solidFill>
                  <a:srgbClr val="FF0000"/>
                </a:solidFill>
                <a:latin typeface="Times New Roman" pitchFamily="18" charset="0"/>
                <a:cs typeface="Times New Roman" pitchFamily="18" charset="0"/>
              </a:rPr>
              <a:t>of your data and understanding which aspects are </a:t>
            </a:r>
            <a:r>
              <a:rPr lang="en-US" dirty="0" smtClean="0">
                <a:solidFill>
                  <a:srgbClr val="FF0000"/>
                </a:solidFill>
                <a:latin typeface="Times New Roman" pitchFamily="18" charset="0"/>
                <a:cs typeface="Times New Roman" pitchFamily="18" charset="0"/>
              </a:rPr>
              <a:t>most relevant </a:t>
            </a:r>
            <a:r>
              <a:rPr lang="en-US" dirty="0" smtClean="0">
                <a:solidFill>
                  <a:srgbClr val="FF0000"/>
                </a:solidFill>
                <a:latin typeface="Times New Roman" pitchFamily="18" charset="0"/>
                <a:cs typeface="Times New Roman" pitchFamily="18" charset="0"/>
              </a:rPr>
              <a:t>to the problems you need to solve</a:t>
            </a:r>
            <a:r>
              <a:rPr lang="en-US" dirty="0" smtClean="0">
                <a:latin typeface="Times New Roman" pitchFamily="18" charset="0"/>
                <a:cs typeface="Times New Roman" pitchFamily="18" charset="0"/>
              </a:rPr>
              <a:t>. These issues can also </a:t>
            </a:r>
            <a:r>
              <a:rPr lang="en-US" dirty="0" smtClean="0">
                <a:latin typeface="Times New Roman" pitchFamily="18" charset="0"/>
                <a:cs typeface="Times New Roman" pitchFamily="18" charset="0"/>
              </a:rPr>
              <a:t>be mitigated </a:t>
            </a:r>
            <a:r>
              <a:rPr lang="en-US" dirty="0" smtClean="0">
                <a:latin typeface="Times New Roman" pitchFamily="18" charset="0"/>
                <a:cs typeface="Times New Roman" pitchFamily="18" charset="0"/>
              </a:rPr>
              <a:t>by employing a rigorous validation and test process, which </a:t>
            </a:r>
            <a:r>
              <a:rPr lang="en-US" dirty="0" smtClean="0">
                <a:latin typeface="Times New Roman" pitchFamily="18" charset="0"/>
                <a:cs typeface="Times New Roman" pitchFamily="18" charset="0"/>
              </a:rPr>
              <a:t>is described </a:t>
            </a:r>
            <a:r>
              <a:rPr lang="en-US" dirty="0" smtClean="0">
                <a:latin typeface="Times New Roman" pitchFamily="18" charset="0"/>
                <a:cs typeface="Times New Roman" pitchFamily="18" charset="0"/>
              </a:rPr>
              <a:t>in the next section.</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410</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staff</cp:lastModifiedBy>
  <cp:revision>1</cp:revision>
  <dcterms:created xsi:type="dcterms:W3CDTF">2006-08-16T00:00:00Z</dcterms:created>
  <dcterms:modified xsi:type="dcterms:W3CDTF">2024-03-03T06:32:07Z</dcterms:modified>
</cp:coreProperties>
</file>